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2"/>
  </p:notesMasterIdLst>
  <p:sldIdLst>
    <p:sldId id="256" r:id="rId2"/>
    <p:sldId id="361" r:id="rId3"/>
    <p:sldId id="362" r:id="rId4"/>
    <p:sldId id="363" r:id="rId5"/>
    <p:sldId id="364" r:id="rId6"/>
    <p:sldId id="354" r:id="rId7"/>
    <p:sldId id="351" r:id="rId8"/>
    <p:sldId id="352" r:id="rId9"/>
    <p:sldId id="353" r:id="rId10"/>
    <p:sldId id="365" r:id="rId11"/>
    <p:sldId id="379" r:id="rId12"/>
    <p:sldId id="369" r:id="rId13"/>
    <p:sldId id="370" r:id="rId14"/>
    <p:sldId id="366" r:id="rId15"/>
    <p:sldId id="367" r:id="rId16"/>
    <p:sldId id="368" r:id="rId17"/>
    <p:sldId id="371" r:id="rId18"/>
    <p:sldId id="372" r:id="rId19"/>
    <p:sldId id="378" r:id="rId20"/>
    <p:sldId id="373" r:id="rId21"/>
    <p:sldId id="374" r:id="rId22"/>
    <p:sldId id="375" r:id="rId23"/>
    <p:sldId id="376" r:id="rId24"/>
    <p:sldId id="355" r:id="rId25"/>
    <p:sldId id="356" r:id="rId26"/>
    <p:sldId id="357" r:id="rId27"/>
    <p:sldId id="358" r:id="rId28"/>
    <p:sldId id="377" r:id="rId29"/>
    <p:sldId id="359" r:id="rId30"/>
    <p:sldId id="360" r:id="rId3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Montserrat" panose="02000000000000000000" pitchFamily="2" charset="0"/>
      <p:regular r:id="rId37"/>
      <p:bold r:id="rId38"/>
      <p:italic r:id="rId39"/>
      <p:boldItalic r:id="rId40"/>
    </p:embeddedFont>
    <p:embeddedFont>
      <p:font typeface="Montserrat Medium" panose="02000000000000000000" pitchFamily="2" charset="0"/>
      <p:regular r:id="rId41"/>
      <p:bold r:id="rId42"/>
      <p:italic r:id="rId43"/>
      <p:boldItalic r:id="rId44"/>
    </p:embeddedFont>
    <p:embeddedFont>
      <p:font typeface="Rubik" pitchFamily="2" charset="-79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C6CE"/>
    <a:srgbClr val="FF7E00"/>
    <a:srgbClr val="D3A2FF"/>
    <a:srgbClr val="92EED0"/>
    <a:srgbClr val="009992"/>
    <a:srgbClr val="005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ABB1A-7548-49D4-BDB9-B1D474E093E0}">
  <a:tblStyle styleId="{91DABB1A-7548-49D4-BDB9-B1D474E093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94674"/>
  </p:normalViewPr>
  <p:slideViewPr>
    <p:cSldViewPr snapToGrid="0">
      <p:cViewPr varScale="1">
        <p:scale>
          <a:sx n="121" d="100"/>
          <a:sy n="121" d="100"/>
        </p:scale>
        <p:origin x="168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7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2.fntdata" /><Relationship Id="rId42" Type="http://schemas.openxmlformats.org/officeDocument/2006/relationships/font" Target="fonts/font10.fntdata" /><Relationship Id="rId47" Type="http://schemas.openxmlformats.org/officeDocument/2006/relationships/font" Target="fonts/font15.fntdata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1.fntdata" /><Relationship Id="rId38" Type="http://schemas.openxmlformats.org/officeDocument/2006/relationships/font" Target="fonts/font6.fntdata" /><Relationship Id="rId46" Type="http://schemas.openxmlformats.org/officeDocument/2006/relationships/font" Target="fonts/font14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notesMaster" Target="notesMasters/notesMaster1.xml" /><Relationship Id="rId37" Type="http://schemas.openxmlformats.org/officeDocument/2006/relationships/font" Target="fonts/font5.fntdata" /><Relationship Id="rId40" Type="http://schemas.openxmlformats.org/officeDocument/2006/relationships/font" Target="fonts/font8.fntdata" /><Relationship Id="rId45" Type="http://schemas.openxmlformats.org/officeDocument/2006/relationships/font" Target="fonts/font13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4.fntdata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12.fntdata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3.fntdata" /><Relationship Id="rId43" Type="http://schemas.openxmlformats.org/officeDocument/2006/relationships/font" Target="fonts/font11.fntdata" /><Relationship Id="rId48" Type="http://schemas.openxmlformats.org/officeDocument/2006/relationships/font" Target="fonts/font16.fntdata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8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54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62575958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62575958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32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56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8aa85205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c8aa85205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22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3105f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3105f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80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6257595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6257595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80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6e9e360b_0_15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6e9e360b_0_15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738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e62575958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e62575958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62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47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8310600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8310600e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549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507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9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966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8aa85205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8aa85205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8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0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56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8310600e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8310600e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52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6146e43e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6146e43e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01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6146e43e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6146e43e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21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03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8310600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8310600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04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171450" y="1282975"/>
            <a:ext cx="25932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1171450" y="1617550"/>
            <a:ext cx="25932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169493" y="2528750"/>
            <a:ext cx="26757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169493" y="2872850"/>
            <a:ext cx="25932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4"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957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70371" flipH="1">
            <a:off x="-266242" y="3439778"/>
            <a:ext cx="2188390" cy="18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 rot="5400000">
            <a:off x="-173675" y="-584875"/>
            <a:ext cx="6401400" cy="6053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28525" y="3624750"/>
            <a:ext cx="51012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2" hasCustomPrompt="1"/>
          </p:nvPr>
        </p:nvSpPr>
        <p:spPr>
          <a:xfrm>
            <a:off x="628525" y="-196675"/>
            <a:ext cx="5101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6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2">
            <a:alphaModFix/>
          </a:blip>
          <a:srcRect t="20716" r="22899"/>
          <a:stretch/>
        </p:blipFill>
        <p:spPr>
          <a:xfrm rot="10800000" flipH="1">
            <a:off x="2758225" y="1455399"/>
            <a:ext cx="6442725" cy="37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 rot="5400000">
            <a:off x="-158400" y="-371875"/>
            <a:ext cx="6401400" cy="608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659400" y="3700950"/>
            <a:ext cx="52227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 hasCustomPrompt="1"/>
          </p:nvPr>
        </p:nvSpPr>
        <p:spPr>
          <a:xfrm>
            <a:off x="659400" y="-120475"/>
            <a:ext cx="52227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7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66" y="0"/>
            <a:ext cx="580733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 idx="2" hasCustomPrompt="1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3"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719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9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 rot="5400000">
            <a:off x="1371300" y="-1139575"/>
            <a:ext cx="6401400" cy="71631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43"/>
          <p:cNvSpPr txBox="1">
            <a:spLocks noGrp="1"/>
          </p:cNvSpPr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title" idx="2"/>
          </p:nvPr>
        </p:nvSpPr>
        <p:spPr>
          <a:xfrm>
            <a:off x="1175425" y="3185325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subTitle" idx="1"/>
          </p:nvPr>
        </p:nvSpPr>
        <p:spPr>
          <a:xfrm>
            <a:off x="1175425" y="3494025"/>
            <a:ext cx="22263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 idx="3"/>
          </p:nvPr>
        </p:nvSpPr>
        <p:spPr>
          <a:xfrm>
            <a:off x="3458825" y="3185325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4"/>
          </p:nvPr>
        </p:nvSpPr>
        <p:spPr>
          <a:xfrm>
            <a:off x="3458825" y="3494025"/>
            <a:ext cx="22263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title" idx="5"/>
          </p:nvPr>
        </p:nvSpPr>
        <p:spPr>
          <a:xfrm>
            <a:off x="5750775" y="3185325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6"/>
          </p:nvPr>
        </p:nvSpPr>
        <p:spPr>
          <a:xfrm>
            <a:off x="5750775" y="3494025"/>
            <a:ext cx="22263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l="1221" r="1065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7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823875" y="-120377"/>
            <a:ext cx="54960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482325" y="2744602"/>
            <a:ext cx="26757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482325" y="3088706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34975" y="1327628"/>
            <a:ext cx="26757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1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8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134975" y="1662210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6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22946"/>
          <a:stretch/>
        </p:blipFill>
        <p:spPr>
          <a:xfrm flipH="1">
            <a:off x="0" y="0"/>
            <a:ext cx="4618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063275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1136475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136475" y="2040113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 hasCustomPrompt="1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252725" y="2353039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1363575" y="2672999"/>
            <a:ext cx="18954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2"/>
          </p:nvPr>
        </p:nvSpPr>
        <p:spPr>
          <a:xfrm>
            <a:off x="5774175" y="2355349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5885025" y="2681049"/>
            <a:ext cx="18954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b="20954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20954"/>
          <a:stretch/>
        </p:blipFill>
        <p:spPr>
          <a:xfrm rot="10800000" flipH="1">
            <a:off x="0" y="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61" r:id="rId6"/>
    <p:sldLayoutId id="2147483662" r:id="rId7"/>
    <p:sldLayoutId id="2147483663" r:id="rId8"/>
    <p:sldLayoutId id="2147483666" r:id="rId9"/>
    <p:sldLayoutId id="2147483669" r:id="rId10"/>
    <p:sldLayoutId id="2147483673" r:id="rId11"/>
    <p:sldLayoutId id="2147483676" r:id="rId12"/>
    <p:sldLayoutId id="2147483677" r:id="rId13"/>
    <p:sldLayoutId id="2147483689" r:id="rId14"/>
    <p:sldLayoutId id="2147483700" r:id="rId15"/>
    <p:sldLayoutId id="2147483701" r:id="rId16"/>
    <p:sldLayoutId id="2147483702" r:id="rId17"/>
    <p:sldLayoutId id="2147483703" r:id="rId18"/>
    <p:sldLayoutId id="214748370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8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0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4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3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9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ctrTitle"/>
          </p:nvPr>
        </p:nvSpPr>
        <p:spPr>
          <a:xfrm>
            <a:off x="70071" y="1416835"/>
            <a:ext cx="6094200" cy="2433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FATE  </a:t>
            </a:r>
            <a:r>
              <a:rPr lang="en-US" sz="3200" dirty="0"/>
              <a:t>versus</a:t>
            </a:r>
            <a:br>
              <a:rPr lang="en-US" dirty="0"/>
            </a:br>
            <a:r>
              <a:rPr lang="en-US" dirty="0"/>
              <a:t>FREE WILL</a:t>
            </a:r>
            <a:endParaRPr dirty="0"/>
          </a:p>
        </p:txBody>
      </p:sp>
      <p:sp>
        <p:nvSpPr>
          <p:cNvPr id="374" name="Google Shape;374;p60"/>
          <p:cNvSpPr txBox="1">
            <a:spLocks noGrp="1"/>
          </p:cNvSpPr>
          <p:nvPr>
            <p:ph type="subTitle" idx="1"/>
          </p:nvPr>
        </p:nvSpPr>
        <p:spPr>
          <a:xfrm>
            <a:off x="70071" y="3292126"/>
            <a:ext cx="6094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Ernest Hemingway’s </a:t>
            </a:r>
            <a:r>
              <a:rPr lang="en-US" dirty="0">
                <a:solidFill>
                  <a:srgbClr val="00B0F0"/>
                </a:solidFill>
              </a:rPr>
              <a:t>The </a:t>
            </a:r>
            <a:r>
              <a:rPr lang="en-US" i="1" dirty="0">
                <a:solidFill>
                  <a:srgbClr val="00B0F0"/>
                </a:solidFill>
              </a:rPr>
              <a:t>Old Man and the Sea </a:t>
            </a:r>
            <a:endParaRPr i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3"/>
          <p:cNvSpPr txBox="1">
            <a:spLocks noGrp="1"/>
          </p:cNvSpPr>
          <p:nvPr>
            <p:ph type="title" idx="2"/>
          </p:nvPr>
        </p:nvSpPr>
        <p:spPr>
          <a:xfrm>
            <a:off x="628525" y="-196675"/>
            <a:ext cx="5101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C8F9B-B10F-5629-6221-D6111505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25" y="3844206"/>
            <a:ext cx="5101200" cy="704400"/>
          </a:xfrm>
        </p:spPr>
        <p:txBody>
          <a:bodyPr/>
          <a:lstStyle/>
          <a:p>
            <a:r>
              <a:rPr lang="en-BD" sz="4400"/>
              <a:t>Fate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E9880-AD6D-369C-EF13-82E47BFB2257}"/>
              </a:ext>
            </a:extLst>
          </p:cNvPr>
          <p:cNvSpPr txBox="1"/>
          <p:nvPr/>
        </p:nvSpPr>
        <p:spPr>
          <a:xfrm>
            <a:off x="6044184" y="915416"/>
            <a:ext cx="309981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Santiago’s Relationship with Luck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Natural Forces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Santiago’s Response to Fate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3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356850"/>
            <a:ext cx="4045200" cy="63981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Fate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l="11031" r="11031"/>
          <a:stretch/>
        </p:blipFill>
        <p:spPr>
          <a:xfrm>
            <a:off x="5811827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C9B24-0726-62C6-D52C-15DEC282364A}"/>
              </a:ext>
            </a:extLst>
          </p:cNvPr>
          <p:cNvSpPr txBox="1"/>
          <p:nvPr/>
        </p:nvSpPr>
        <p:spPr>
          <a:xfrm>
            <a:off x="1136475" y="2171604"/>
            <a:ext cx="4045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EED0"/>
                </a:solidFill>
                <a:latin typeface="Georgia" panose="02040502050405020303" pitchFamily="18" charset="0"/>
              </a:rPr>
              <a:t>The idea that events in our lives are predetermined and out of our control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9993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988" y="169525"/>
            <a:ext cx="7050024" cy="604895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Santiago’s Relationship with Luck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04575"/>
            <a:ext cx="6858000" cy="25470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  Viewed as an unlucky fisherman who</a:t>
            </a:r>
          </a:p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 hasn’t caught a fish in </a:t>
            </a:r>
            <a:r>
              <a:rPr lang="en-US" sz="1800" b="1" dirty="0">
                <a:solidFill>
                  <a:srgbClr val="FF7E00"/>
                </a:solidFill>
                <a:latin typeface="Georgia" panose="02040502050405020303" pitchFamily="18" charset="0"/>
              </a:rPr>
              <a:t>84</a:t>
            </a:r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 days</a:t>
            </a:r>
          </a:p>
          <a:p>
            <a:pPr algn="l"/>
            <a:endParaRPr lang="en-US" sz="1800" b="1" dirty="0">
              <a:solidFill>
                <a:schemeClr val="accent1">
                  <a:lumMod val="10000"/>
                  <a:lumOff val="90000"/>
                </a:schemeClr>
              </a:solidFill>
              <a:latin typeface="Georgia" panose="02040502050405020303" pitchFamily="18" charset="0"/>
            </a:endParaRPr>
          </a:p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Goes to the sea everyday hoping for luck</a:t>
            </a:r>
          </a:p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to turn</a:t>
            </a:r>
          </a:p>
          <a:p>
            <a:pPr algn="l"/>
            <a:endParaRPr lang="en-US" sz="1800" b="1" dirty="0">
              <a:solidFill>
                <a:schemeClr val="accent1">
                  <a:lumMod val="10000"/>
                  <a:lumOff val="90000"/>
                </a:schemeClr>
              </a:solidFill>
              <a:latin typeface="Georgia" panose="02040502050405020303" pitchFamily="18" charset="0"/>
            </a:endParaRPr>
          </a:p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His catching of the </a:t>
            </a:r>
            <a:r>
              <a:rPr lang="en-US" sz="1800" b="1" dirty="0">
                <a:solidFill>
                  <a:srgbClr val="D3A2FF"/>
                </a:solidFill>
                <a:latin typeface="Georgia" panose="02040502050405020303" pitchFamily="18" charset="0"/>
              </a:rPr>
              <a:t>marlin</a:t>
            </a:r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 gives the </a:t>
            </a:r>
          </a:p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Impression that his luck has turned</a:t>
            </a:r>
            <a:endParaRPr lang="en-US" dirty="0"/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dirty="0"/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6B417-CD6F-F9F9-10AD-A000526C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1233" y="2203172"/>
            <a:ext cx="3305433" cy="21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0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214" y="123787"/>
            <a:ext cx="7050024" cy="65063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Santiago’s Relationship with Luck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04575"/>
            <a:ext cx="6858000" cy="25470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257175" indent="-257175">
              <a:buFont typeface="Wingdings" panose="020B0604020202020204" pitchFamily="34" charset="0"/>
              <a:buChar char="Ø"/>
            </a:pPr>
            <a:r>
              <a:rPr lang="en-US" sz="4400" i="1" dirty="0">
                <a:solidFill>
                  <a:srgbClr val="FF7E00"/>
                </a:solidFill>
              </a:rPr>
              <a:t>“It is better to be lucky. But I would rather be exact”</a:t>
            </a:r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6B417-CD6F-F9F9-10AD-A000526C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1233" y="2203172"/>
            <a:ext cx="3305433" cy="21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2297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9C6CE"/>
                </a:solidFill>
              </a:rPr>
              <a:t>The Sea</a:t>
            </a:r>
            <a:endParaRPr dirty="0">
              <a:solidFill>
                <a:srgbClr val="09C6CE"/>
              </a:solidFill>
            </a:endParaRPr>
          </a:p>
        </p:txBody>
      </p:sp>
      <p:sp>
        <p:nvSpPr>
          <p:cNvPr id="450" name="Google Shape;450;p67"/>
          <p:cNvSpPr txBox="1">
            <a:spLocks noGrp="1"/>
          </p:cNvSpPr>
          <p:nvPr>
            <p:ph type="subTitle" idx="1"/>
          </p:nvPr>
        </p:nvSpPr>
        <p:spPr>
          <a:xfrm>
            <a:off x="1136475" y="1742149"/>
            <a:ext cx="4280581" cy="217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&gt; Giver and a taker of life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&gt;Reflects the unpredictable nature of   life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&gt;Provides opportunities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&gt;Presents immense challenges</a:t>
            </a:r>
            <a:endParaRPr sz="1800" dirty="0"/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l="9325" r="9325"/>
          <a:stretch/>
        </p:blipFill>
        <p:spPr>
          <a:xfrm>
            <a:off x="5811825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BC9CE-03CA-36A1-B079-CF03D43486B4}"/>
              </a:ext>
            </a:extLst>
          </p:cNvPr>
          <p:cNvSpPr txBox="1"/>
          <p:nvPr/>
        </p:nvSpPr>
        <p:spPr>
          <a:xfrm>
            <a:off x="2834314" y="117987"/>
            <a:ext cx="4045199" cy="707886"/>
          </a:xfrm>
          <a:prstGeom prst="rect">
            <a:avLst/>
          </a:prstGeom>
          <a:solidFill>
            <a:schemeClr val="dk1"/>
          </a:solidFill>
        </p:spPr>
        <p:txBody>
          <a:bodyPr wrap="square" rtlCol="0">
            <a:spAutoFit/>
          </a:bodyPr>
          <a:lstStyle/>
          <a:p>
            <a:r>
              <a:rPr lang="en-BD" sz="4000" b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Natural Forces</a:t>
            </a:r>
          </a:p>
        </p:txBody>
      </p:sp>
    </p:spTree>
    <p:extLst>
      <p:ext uri="{BB962C8B-B14F-4D97-AF65-F5344CB8AC3E}">
        <p14:creationId xmlns:p14="http://schemas.microsoft.com/office/powerpoint/2010/main" val="232396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2297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A2FF"/>
                </a:solidFill>
              </a:rPr>
              <a:t>The Marlin</a:t>
            </a:r>
            <a:endParaRPr dirty="0">
              <a:solidFill>
                <a:srgbClr val="D3A2FF"/>
              </a:solidFill>
            </a:endParaRPr>
          </a:p>
        </p:txBody>
      </p:sp>
      <p:sp>
        <p:nvSpPr>
          <p:cNvPr id="450" name="Google Shape;450;p67"/>
          <p:cNvSpPr txBox="1">
            <a:spLocks noGrp="1"/>
          </p:cNvSpPr>
          <p:nvPr>
            <p:ph type="subTitle" idx="1"/>
          </p:nvPr>
        </p:nvSpPr>
        <p:spPr>
          <a:xfrm>
            <a:off x="1136474" y="1874885"/>
            <a:ext cx="4280581" cy="217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The great marlin symbolizes nature’s </a:t>
            </a:r>
            <a:r>
              <a:rPr lang="en-US" sz="1800" i="1" dirty="0"/>
              <a:t>majesty</a:t>
            </a:r>
            <a:r>
              <a:rPr lang="en-US" sz="1800" dirty="0"/>
              <a:t>, </a:t>
            </a:r>
            <a:r>
              <a:rPr lang="en-US" sz="1800" i="1" dirty="0"/>
              <a:t>resilience</a:t>
            </a:r>
            <a:r>
              <a:rPr lang="en-US" sz="1800" dirty="0"/>
              <a:t>, and </a:t>
            </a:r>
            <a:r>
              <a:rPr lang="en-US" sz="1800" i="1" dirty="0"/>
              <a:t>human aspiration for greatness</a:t>
            </a:r>
            <a:endParaRPr sz="1800" dirty="0"/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t="573" b="573"/>
          <a:stretch/>
        </p:blipFill>
        <p:spPr>
          <a:xfrm>
            <a:off x="5811825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BC9CE-03CA-36A1-B079-CF03D43486B4}"/>
              </a:ext>
            </a:extLst>
          </p:cNvPr>
          <p:cNvSpPr txBox="1"/>
          <p:nvPr/>
        </p:nvSpPr>
        <p:spPr>
          <a:xfrm>
            <a:off x="3159075" y="101554"/>
            <a:ext cx="4045199" cy="707886"/>
          </a:xfrm>
          <a:prstGeom prst="rect">
            <a:avLst/>
          </a:prstGeom>
          <a:solidFill>
            <a:schemeClr val="dk1"/>
          </a:solidFill>
        </p:spPr>
        <p:txBody>
          <a:bodyPr wrap="square" rtlCol="0">
            <a:spAutoFit/>
          </a:bodyPr>
          <a:lstStyle/>
          <a:p>
            <a:r>
              <a:rPr lang="en-BD" sz="4000" b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Natural Forces</a:t>
            </a:r>
          </a:p>
        </p:txBody>
      </p:sp>
    </p:spTree>
    <p:extLst>
      <p:ext uri="{BB962C8B-B14F-4D97-AF65-F5344CB8AC3E}">
        <p14:creationId xmlns:p14="http://schemas.microsoft.com/office/powerpoint/2010/main" val="19116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2297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EED0"/>
                </a:solidFill>
              </a:rPr>
              <a:t>The Sharks</a:t>
            </a:r>
            <a:endParaRPr dirty="0">
              <a:solidFill>
                <a:srgbClr val="92EED0"/>
              </a:solidFill>
            </a:endParaRPr>
          </a:p>
        </p:txBody>
      </p:sp>
      <p:sp>
        <p:nvSpPr>
          <p:cNvPr id="450" name="Google Shape;450;p67"/>
          <p:cNvSpPr txBox="1">
            <a:spLocks noGrp="1"/>
          </p:cNvSpPr>
          <p:nvPr>
            <p:ph type="subTitle" idx="1"/>
          </p:nvPr>
        </p:nvSpPr>
        <p:spPr>
          <a:xfrm>
            <a:off x="1136474" y="1874885"/>
            <a:ext cx="4280581" cy="217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The sharks highlight the </a:t>
            </a:r>
            <a:r>
              <a:rPr lang="en-US" sz="1800" i="1" dirty="0"/>
              <a:t>harsh reality of existence, </a:t>
            </a:r>
            <a:r>
              <a:rPr lang="en-US" sz="1800" dirty="0"/>
              <a:t>the </a:t>
            </a:r>
            <a:r>
              <a:rPr lang="en-US" sz="1800" i="1" dirty="0"/>
              <a:t>fragility of human achievement, </a:t>
            </a:r>
            <a:r>
              <a:rPr lang="en-US" sz="1800" dirty="0"/>
              <a:t>and </a:t>
            </a:r>
            <a:r>
              <a:rPr lang="en-US" sz="1800" i="1" dirty="0"/>
              <a:t>the inevitability of loss</a:t>
            </a: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t="23172" b="23172"/>
          <a:stretch/>
        </p:blipFill>
        <p:spPr>
          <a:xfrm>
            <a:off x="5811825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BC9CE-03CA-36A1-B079-CF03D43486B4}"/>
              </a:ext>
            </a:extLst>
          </p:cNvPr>
          <p:cNvSpPr txBox="1"/>
          <p:nvPr/>
        </p:nvSpPr>
        <p:spPr>
          <a:xfrm>
            <a:off x="3159075" y="101554"/>
            <a:ext cx="4045199" cy="707886"/>
          </a:xfrm>
          <a:prstGeom prst="rect">
            <a:avLst/>
          </a:prstGeom>
          <a:solidFill>
            <a:schemeClr val="dk1"/>
          </a:solidFill>
        </p:spPr>
        <p:txBody>
          <a:bodyPr wrap="square" rtlCol="0">
            <a:spAutoFit/>
          </a:bodyPr>
          <a:lstStyle/>
          <a:p>
            <a:r>
              <a:rPr lang="en-BD" sz="4000" b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Natural Forces</a:t>
            </a:r>
          </a:p>
        </p:txBody>
      </p:sp>
    </p:spTree>
    <p:extLst>
      <p:ext uri="{BB962C8B-B14F-4D97-AF65-F5344CB8AC3E}">
        <p14:creationId xmlns:p14="http://schemas.microsoft.com/office/powerpoint/2010/main" val="342645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937" y="123787"/>
            <a:ext cx="5973244" cy="650634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Santiago’s Response to Fate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04575"/>
            <a:ext cx="6858000" cy="25470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257175" indent="-257175">
              <a:buFont typeface="Wingdings" panose="020B0604020202020204" pitchFamily="34" charset="0"/>
              <a:buChar char="Ø"/>
            </a:pPr>
            <a:r>
              <a:rPr lang="en-US" sz="2400" dirty="0"/>
              <a:t>He faces fate with </a:t>
            </a:r>
            <a:r>
              <a:rPr lang="en-US" sz="2400" dirty="0">
                <a:solidFill>
                  <a:srgbClr val="92EED0"/>
                </a:solidFill>
              </a:rPr>
              <a:t>courage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3A2FF"/>
                </a:solidFill>
              </a:rPr>
              <a:t>skill</a:t>
            </a:r>
            <a:r>
              <a:rPr lang="en-US" sz="2400" dirty="0"/>
              <a:t> and </a:t>
            </a:r>
          </a:p>
          <a:p>
            <a:pPr marL="257175" indent="-257175">
              <a:buFont typeface="Wingdings" panose="020B0604020202020204" pitchFamily="34" charset="0"/>
              <a:buChar char="Ø"/>
            </a:pPr>
            <a:r>
              <a:rPr lang="en-US" sz="2400" i="1" dirty="0">
                <a:solidFill>
                  <a:srgbClr val="09C6CE"/>
                </a:solidFill>
              </a:rPr>
              <a:t>unyielding determination</a:t>
            </a:r>
            <a:r>
              <a:rPr lang="en-US" sz="2400" dirty="0"/>
              <a:t>.</a:t>
            </a:r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sz="2400" dirty="0"/>
          </a:p>
          <a:p>
            <a:pPr marL="257175" indent="-257175">
              <a:buFont typeface="Wingdings" panose="020B0604020202020204" pitchFamily="34" charset="0"/>
              <a:buChar char="Ø"/>
            </a:pPr>
            <a:r>
              <a:rPr lang="en-US" sz="2800" i="1" dirty="0">
                <a:solidFill>
                  <a:srgbClr val="FF7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 man can be destroyed </a:t>
            </a:r>
          </a:p>
          <a:p>
            <a:pPr marL="0" indent="0"/>
            <a:r>
              <a:rPr lang="en-US" sz="2800" i="1" dirty="0">
                <a:solidFill>
                  <a:srgbClr val="FF7E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but not defeated</a:t>
            </a:r>
            <a:r>
              <a:rPr lang="en-US" sz="2800" i="1" dirty="0">
                <a:solidFill>
                  <a:srgbClr val="FF7E00"/>
                </a:solidFill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6B417-CD6F-F9F9-10AD-A000526C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1233" y="2203172"/>
            <a:ext cx="3305433" cy="21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3"/>
          <p:cNvSpPr txBox="1">
            <a:spLocks noGrp="1"/>
          </p:cNvSpPr>
          <p:nvPr>
            <p:ph type="title"/>
          </p:nvPr>
        </p:nvSpPr>
        <p:spPr>
          <a:xfrm>
            <a:off x="275942" y="3680525"/>
            <a:ext cx="52227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Interconnections</a:t>
            </a:r>
            <a:endParaRPr dirty="0"/>
          </a:p>
        </p:txBody>
      </p:sp>
      <p:sp>
        <p:nvSpPr>
          <p:cNvPr id="1209" name="Google Shape;1209;p113"/>
          <p:cNvSpPr txBox="1">
            <a:spLocks noGrp="1"/>
          </p:cNvSpPr>
          <p:nvPr>
            <p:ph type="title" idx="2"/>
          </p:nvPr>
        </p:nvSpPr>
        <p:spPr>
          <a:xfrm>
            <a:off x="659400" y="-120475"/>
            <a:ext cx="52227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A3228-C61F-A7C3-F744-53D0869C43D9}"/>
              </a:ext>
            </a:extLst>
          </p:cNvPr>
          <p:cNvSpPr txBox="1"/>
          <p:nvPr/>
        </p:nvSpPr>
        <p:spPr>
          <a:xfrm>
            <a:off x="6054436" y="540327"/>
            <a:ext cx="3089564" cy="2308324"/>
          </a:xfrm>
          <a:prstGeom prst="rect">
            <a:avLst/>
          </a:prstGeom>
          <a:solidFill>
            <a:schemeClr val="dk1"/>
          </a:solidFill>
        </p:spPr>
        <p:txBody>
          <a:bodyPr wrap="square" rtlCol="0">
            <a:spAutoFit/>
          </a:bodyPr>
          <a:lstStyle/>
          <a:p>
            <a:r>
              <a:rPr lang="en-BD" sz="1800">
                <a:solidFill>
                  <a:schemeClr val="bg1"/>
                </a:solidFill>
                <a:latin typeface="Georgia" panose="02040502050405020303" pitchFamily="18" charset="0"/>
              </a:rPr>
              <a:t>Free Will Moulds Fate</a:t>
            </a:r>
          </a:p>
          <a:p>
            <a:endParaRPr lang="en-BD" sz="180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>
                <a:solidFill>
                  <a:schemeClr val="bg1"/>
                </a:solidFill>
                <a:latin typeface="Georgia" panose="02040502050405020303" pitchFamily="18" charset="0"/>
              </a:rPr>
              <a:t>Free Will is Predetermined</a:t>
            </a:r>
          </a:p>
          <a:p>
            <a:endParaRPr lang="en-BD" sz="180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>
                <a:solidFill>
                  <a:schemeClr val="bg1"/>
                </a:solidFill>
                <a:latin typeface="Georgia" panose="02040502050405020303" pitchFamily="18" charset="0"/>
              </a:rPr>
              <a:t>Limitations of Free Agents</a:t>
            </a:r>
          </a:p>
          <a:p>
            <a:endParaRPr lang="en-BD" sz="180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>
                <a:solidFill>
                  <a:schemeClr val="bg1"/>
                </a:solidFill>
                <a:latin typeface="Georgia" panose="02040502050405020303" pitchFamily="18" charset="0"/>
              </a:rPr>
              <a:t>Fate vs. Free Will: Which Triumps</a:t>
            </a:r>
          </a:p>
        </p:txBody>
      </p:sp>
    </p:spTree>
    <p:extLst>
      <p:ext uri="{BB962C8B-B14F-4D97-AF65-F5344CB8AC3E}">
        <p14:creationId xmlns:p14="http://schemas.microsoft.com/office/powerpoint/2010/main" val="235950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356850"/>
            <a:ext cx="4045200" cy="63981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Free Will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t="573" b="573"/>
          <a:stretch/>
        </p:blipFill>
        <p:spPr>
          <a:xfrm>
            <a:off x="5811825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C9B24-0726-62C6-D52C-15DEC282364A}"/>
              </a:ext>
            </a:extLst>
          </p:cNvPr>
          <p:cNvSpPr txBox="1"/>
          <p:nvPr/>
        </p:nvSpPr>
        <p:spPr>
          <a:xfrm>
            <a:off x="1190590" y="1996666"/>
            <a:ext cx="39369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9C6CE"/>
                </a:solidFill>
                <a:latin typeface="Georgia" panose="02040502050405020303" pitchFamily="18" charset="0"/>
              </a:rPr>
              <a:t>The ability to say yes when yes is needed, to say no when no is needed and sometimes to keep quiet when nothing is needed.</a:t>
            </a:r>
            <a:endParaRPr lang="en-US" sz="2400" dirty="0">
              <a:solidFill>
                <a:srgbClr val="09C6CE"/>
              </a:solidFill>
            </a:endParaRPr>
          </a:p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6313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>
            <a:spLocks noGrp="1"/>
          </p:cNvSpPr>
          <p:nvPr>
            <p:ph type="title" idx="2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3" name="Google Shape;463;p69"/>
          <p:cNvSpPr txBox="1">
            <a:spLocks noGrp="1"/>
          </p:cNvSpPr>
          <p:nvPr>
            <p:ph type="title"/>
          </p:nvPr>
        </p:nvSpPr>
        <p:spPr>
          <a:xfrm>
            <a:off x="3969036" y="4158880"/>
            <a:ext cx="49032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Introduction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460E9-C043-C276-9FA3-67875A871998}"/>
              </a:ext>
            </a:extLst>
          </p:cNvPr>
          <p:cNvSpPr txBox="1"/>
          <p:nvPr/>
        </p:nvSpPr>
        <p:spPr>
          <a:xfrm>
            <a:off x="0" y="703551"/>
            <a:ext cx="3600325" cy="20005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BD" sz="2000" b="1">
                <a:solidFill>
                  <a:schemeClr val="bg1"/>
                </a:solidFill>
                <a:latin typeface="Georgia" panose="02040502050405020303" pitchFamily="18" charset="0"/>
              </a:rPr>
              <a:t>What is Fate</a:t>
            </a:r>
          </a:p>
          <a:p>
            <a:endParaRPr lang="en-BD" sz="20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2000" b="1">
                <a:solidFill>
                  <a:schemeClr val="bg1"/>
                </a:solidFill>
                <a:latin typeface="Georgia" panose="02040502050405020303" pitchFamily="18" charset="0"/>
              </a:rPr>
              <a:t>What is Free Will</a:t>
            </a:r>
          </a:p>
          <a:p>
            <a:endParaRPr lang="en-BD" sz="2400">
              <a:solidFill>
                <a:schemeClr val="bg1"/>
              </a:solidFill>
            </a:endParaRPr>
          </a:p>
          <a:p>
            <a:r>
              <a:rPr lang="en-BD" sz="2000" b="1">
                <a:solidFill>
                  <a:schemeClr val="bg1"/>
                </a:solidFill>
                <a:latin typeface="Georgia" panose="02040502050405020303" pitchFamily="18" charset="0"/>
              </a:rPr>
              <a:t>Impact of Fate and Free Will on Santiago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AD2B2-DDF8-8427-C7F1-6BC439F5BC62}"/>
              </a:ext>
            </a:extLst>
          </p:cNvPr>
          <p:cNvSpPr txBox="1"/>
          <p:nvPr/>
        </p:nvSpPr>
        <p:spPr>
          <a:xfrm>
            <a:off x="0" y="4018259"/>
            <a:ext cx="3498073" cy="707886"/>
          </a:xfrm>
          <a:prstGeom prst="rect">
            <a:avLst/>
          </a:prstGeom>
          <a:solidFill>
            <a:schemeClr val="dk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Trainee’s </a:t>
            </a:r>
            <a:r>
              <a:rPr lang="en-BD" sz="2000" dirty="0">
                <a:solidFill>
                  <a:schemeClr val="bg1"/>
                </a:solidFill>
                <a:latin typeface="Georgia" panose="02040502050405020303" pitchFamily="18" charset="0"/>
              </a:rPr>
              <a:t>Name: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Md. </a:t>
            </a:r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Isfak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Ali</a:t>
            </a:r>
            <a:endParaRPr lang="en-BD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Trainee’s Id </a:t>
            </a:r>
            <a:r>
              <a:rPr lang="en-BD" sz="2000" dirty="0">
                <a:solidFill>
                  <a:schemeClr val="bg1"/>
                </a:solidFill>
                <a:latin typeface="Georgia" panose="02040502050405020303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IS-01-24</a:t>
            </a:r>
            <a:endParaRPr lang="en-BD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50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8"/>
          <p:cNvSpPr txBox="1">
            <a:spLocks noGrp="1"/>
          </p:cNvSpPr>
          <p:nvPr>
            <p:ph type="title"/>
          </p:nvPr>
        </p:nvSpPr>
        <p:spPr>
          <a:xfrm>
            <a:off x="1171450" y="1132146"/>
            <a:ext cx="25932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Plan</a:t>
            </a:r>
            <a:endParaRPr sz="2400" dirty="0"/>
          </a:p>
        </p:txBody>
      </p:sp>
      <p:sp>
        <p:nvSpPr>
          <p:cNvPr id="609" name="Google Shape;609;p78"/>
          <p:cNvSpPr txBox="1">
            <a:spLocks noGrp="1"/>
          </p:cNvSpPr>
          <p:nvPr>
            <p:ph type="subTitle" idx="1"/>
          </p:nvPr>
        </p:nvSpPr>
        <p:spPr>
          <a:xfrm>
            <a:off x="1171450" y="1617550"/>
            <a:ext cx="2957490" cy="173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 dirty="0"/>
              <a:t>“</a:t>
            </a:r>
            <a:r>
              <a:rPr lang="en-US" sz="2000" i="1" dirty="0">
                <a:solidFill>
                  <a:srgbClr val="FF7E00"/>
                </a:solidFill>
              </a:rPr>
              <a:t>What is his plan? What is mine?</a:t>
            </a:r>
            <a:r>
              <a:rPr lang="en-US" sz="2000" i="1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</a:rPr>
              <a:t>An attempt to predetermine destiny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610" name="Google Shape;610;p78"/>
          <p:cNvSpPr txBox="1">
            <a:spLocks noGrp="1"/>
          </p:cNvSpPr>
          <p:nvPr>
            <p:ph type="subTitle" idx="2"/>
          </p:nvPr>
        </p:nvSpPr>
        <p:spPr>
          <a:xfrm>
            <a:off x="5169493" y="2399700"/>
            <a:ext cx="26757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Persistence</a:t>
            </a:r>
            <a:endParaRPr sz="2400" dirty="0"/>
          </a:p>
        </p:txBody>
      </p:sp>
      <p:sp>
        <p:nvSpPr>
          <p:cNvPr id="611" name="Google Shape;611;p78"/>
          <p:cNvSpPr txBox="1">
            <a:spLocks noGrp="1"/>
          </p:cNvSpPr>
          <p:nvPr>
            <p:ph type="subTitle" idx="3"/>
          </p:nvPr>
        </p:nvSpPr>
        <p:spPr>
          <a:xfrm>
            <a:off x="5169492" y="2872850"/>
            <a:ext cx="3078961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“</a:t>
            </a:r>
            <a:r>
              <a:rPr lang="en-GB" sz="2000" i="1" dirty="0">
                <a:solidFill>
                  <a:srgbClr val="FF7E00"/>
                </a:solidFill>
              </a:rPr>
              <a:t>You tried to buy luck with nearly 84 days at the sea. They nearly sold you that too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C6075-DE0C-A662-CB25-8BEDDD368674}"/>
              </a:ext>
            </a:extLst>
          </p:cNvPr>
          <p:cNvSpPr txBox="1"/>
          <p:nvPr/>
        </p:nvSpPr>
        <p:spPr>
          <a:xfrm>
            <a:off x="2650195" y="460695"/>
            <a:ext cx="3602268" cy="523220"/>
          </a:xfrm>
          <a:prstGeom prst="rect">
            <a:avLst/>
          </a:prstGeom>
          <a:solidFill>
            <a:schemeClr val="dk1"/>
          </a:solidFill>
        </p:spPr>
        <p:txBody>
          <a:bodyPr wrap="none" rtlCol="0">
            <a:spAutoFit/>
          </a:bodyPr>
          <a:lstStyle/>
          <a:p>
            <a:r>
              <a:rPr lang="en-BD" sz="2800">
                <a:solidFill>
                  <a:schemeClr val="bg1"/>
                </a:solidFill>
                <a:latin typeface="Georgia" panose="02040502050405020303" pitchFamily="18" charset="0"/>
              </a:rPr>
              <a:t>Free will moulds Fate</a:t>
            </a:r>
          </a:p>
        </p:txBody>
      </p:sp>
    </p:spTree>
    <p:extLst>
      <p:ext uri="{BB962C8B-B14F-4D97-AF65-F5344CB8AC3E}">
        <p14:creationId xmlns:p14="http://schemas.microsoft.com/office/powerpoint/2010/main" val="139821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 idx="4294967295"/>
          </p:nvPr>
        </p:nvSpPr>
        <p:spPr>
          <a:xfrm>
            <a:off x="1698171" y="600201"/>
            <a:ext cx="5747657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</a:rPr>
              <a:t>Free will is pre-determined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437" name="Google Shape;437;p65"/>
          <p:cNvSpPr txBox="1">
            <a:spLocks noGrp="1"/>
          </p:cNvSpPr>
          <p:nvPr>
            <p:ph type="subTitle" idx="1"/>
          </p:nvPr>
        </p:nvSpPr>
        <p:spPr>
          <a:xfrm>
            <a:off x="1240147" y="1686403"/>
            <a:ext cx="4239326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7E00"/>
                </a:solidFill>
              </a:rPr>
              <a:t>“My choice was to go there and find him beyond all people”</a:t>
            </a:r>
            <a:endParaRPr sz="2000" dirty="0">
              <a:solidFill>
                <a:srgbClr val="FF7E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086B0-8E45-550A-E453-ED82C09B203E}"/>
              </a:ext>
            </a:extLst>
          </p:cNvPr>
          <p:cNvSpPr txBox="1"/>
          <p:nvPr/>
        </p:nvSpPr>
        <p:spPr>
          <a:xfrm>
            <a:off x="3679952" y="3500694"/>
            <a:ext cx="3815357" cy="134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actions are automatically elicited by a combination of our psychological states, such as desires and character traits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4B8ED-6497-F128-C614-057F50E5E445}"/>
              </a:ext>
            </a:extLst>
          </p:cNvPr>
          <p:cNvSpPr txBox="1"/>
          <p:nvPr/>
        </p:nvSpPr>
        <p:spPr>
          <a:xfrm>
            <a:off x="3679952" y="3039029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400">
                <a:solidFill>
                  <a:schemeClr val="bg1"/>
                </a:solidFill>
                <a:latin typeface="Georgia" panose="02040502050405020303" pitchFamily="18" charset="0"/>
              </a:rPr>
              <a:t>Psychological Determinism</a:t>
            </a:r>
          </a:p>
        </p:txBody>
      </p:sp>
    </p:spTree>
    <p:extLst>
      <p:ext uri="{BB962C8B-B14F-4D97-AF65-F5344CB8AC3E}">
        <p14:creationId xmlns:p14="http://schemas.microsoft.com/office/powerpoint/2010/main" val="426406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5"/>
          <p:cNvSpPr txBox="1">
            <a:spLocks noGrp="1"/>
          </p:cNvSpPr>
          <p:nvPr>
            <p:ph type="title"/>
          </p:nvPr>
        </p:nvSpPr>
        <p:spPr>
          <a:xfrm>
            <a:off x="640350" y="165967"/>
            <a:ext cx="78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of Free Agents</a:t>
            </a:r>
            <a:endParaRPr dirty="0"/>
          </a:p>
        </p:txBody>
      </p:sp>
      <p:sp>
        <p:nvSpPr>
          <p:cNvPr id="1227" name="Google Shape;1227;p115"/>
          <p:cNvSpPr txBox="1">
            <a:spLocks noGrp="1"/>
          </p:cNvSpPr>
          <p:nvPr>
            <p:ph type="title" idx="2"/>
          </p:nvPr>
        </p:nvSpPr>
        <p:spPr>
          <a:xfrm>
            <a:off x="1175425" y="1133962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Skill &amp; Experience</a:t>
            </a:r>
            <a:endParaRPr dirty="0"/>
          </a:p>
        </p:txBody>
      </p:sp>
      <p:sp>
        <p:nvSpPr>
          <p:cNvPr id="1228" name="Google Shape;1228;p115"/>
          <p:cNvSpPr txBox="1">
            <a:spLocks noGrp="1"/>
          </p:cNvSpPr>
          <p:nvPr>
            <p:ph type="subTitle" idx="1"/>
          </p:nvPr>
        </p:nvSpPr>
        <p:spPr>
          <a:xfrm>
            <a:off x="1288473" y="1666089"/>
            <a:ext cx="1761738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It is better to be lucky but I’d rather be exact</a:t>
            </a:r>
            <a:r>
              <a:rPr lang="en-US" sz="1600" dirty="0"/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He could ruin me by jumping or by a wild rush</a:t>
            </a:r>
            <a:r>
              <a:rPr lang="en-US" sz="1600" dirty="0"/>
              <a:t>”</a:t>
            </a:r>
            <a:endParaRPr sz="1600" dirty="0"/>
          </a:p>
        </p:txBody>
      </p:sp>
      <p:sp>
        <p:nvSpPr>
          <p:cNvPr id="1229" name="Google Shape;1229;p115"/>
          <p:cNvSpPr txBox="1">
            <a:spLocks noGrp="1"/>
          </p:cNvSpPr>
          <p:nvPr>
            <p:ph type="title" idx="3"/>
          </p:nvPr>
        </p:nvSpPr>
        <p:spPr>
          <a:xfrm>
            <a:off x="3555665" y="2061189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Physiology</a:t>
            </a:r>
            <a:endParaRPr dirty="0"/>
          </a:p>
        </p:txBody>
      </p:sp>
      <p:sp>
        <p:nvSpPr>
          <p:cNvPr id="1230" name="Google Shape;1230;p115"/>
          <p:cNvSpPr txBox="1">
            <a:spLocks noGrp="1"/>
          </p:cNvSpPr>
          <p:nvPr>
            <p:ph type="subTitle" idx="4"/>
          </p:nvPr>
        </p:nvSpPr>
        <p:spPr>
          <a:xfrm>
            <a:off x="3709605" y="2571750"/>
            <a:ext cx="191842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Why was I not born with two good hands</a:t>
            </a:r>
            <a:r>
              <a:rPr lang="en-US" dirty="0"/>
              <a:t>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Everything about him was old except his eyes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231" name="Google Shape;1231;p115"/>
          <p:cNvSpPr txBox="1">
            <a:spLocks noGrp="1"/>
          </p:cNvSpPr>
          <p:nvPr>
            <p:ph type="title" idx="5"/>
          </p:nvPr>
        </p:nvSpPr>
        <p:spPr>
          <a:xfrm>
            <a:off x="5967461" y="767532"/>
            <a:ext cx="22263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Knowledge</a:t>
            </a:r>
            <a:endParaRPr dirty="0"/>
          </a:p>
        </p:txBody>
      </p:sp>
      <p:sp>
        <p:nvSpPr>
          <p:cNvPr id="1232" name="Google Shape;1232;p115"/>
          <p:cNvSpPr txBox="1">
            <a:spLocks noGrp="1"/>
          </p:cNvSpPr>
          <p:nvPr>
            <p:ph type="subTitle" idx="6"/>
          </p:nvPr>
        </p:nvSpPr>
        <p:spPr>
          <a:xfrm>
            <a:off x="5967461" y="1133962"/>
            <a:ext cx="1888066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I wish the boy were here</a:t>
            </a:r>
            <a:r>
              <a:rPr lang="en-US" dirty="0"/>
              <a:t>”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en-US" sz="1600" i="1" dirty="0">
                <a:solidFill>
                  <a:srgbClr val="FF7E00"/>
                </a:solidFill>
              </a:rPr>
              <a:t>I wish it were a dream and I had never hooked him</a:t>
            </a:r>
            <a:r>
              <a:rPr lang="en-US" dirty="0"/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58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14262" y="1576506"/>
            <a:ext cx="6419047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&gt; Initial victory of skill, patience and  technique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&gt; Santiago knows his capabilities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&gt; Fate as a teacher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&gt; Room for hope for the future</a:t>
            </a:r>
            <a:endParaRPr sz="2000" dirty="0"/>
          </a:p>
        </p:txBody>
      </p:sp>
      <p:grpSp>
        <p:nvGrpSpPr>
          <p:cNvPr id="512" name="Google Shape;512;p72"/>
          <p:cNvGrpSpPr/>
          <p:nvPr/>
        </p:nvGrpSpPr>
        <p:grpSpPr>
          <a:xfrm>
            <a:off x="5306308" y="815112"/>
            <a:ext cx="339253" cy="339253"/>
            <a:chOff x="1492675" y="4992125"/>
            <a:chExt cx="481825" cy="481825"/>
          </a:xfrm>
        </p:grpSpPr>
        <p:sp>
          <p:nvSpPr>
            <p:cNvPr id="513" name="Google Shape;513;p7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14" name="Google Shape;514;p7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A6993F-10A4-6BEB-11A7-CDEFFD563BC2}"/>
              </a:ext>
            </a:extLst>
          </p:cNvPr>
          <p:cNvSpPr txBox="1"/>
          <p:nvPr/>
        </p:nvSpPr>
        <p:spPr>
          <a:xfrm>
            <a:off x="221057" y="130989"/>
            <a:ext cx="688187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BD" sz="3200">
                <a:solidFill>
                  <a:schemeClr val="bg1"/>
                </a:solidFill>
                <a:latin typeface="Georgia" panose="02040502050405020303" pitchFamily="18" charset="0"/>
              </a:rPr>
              <a:t>Fate vs. Free Will: Which Triumphs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82337-1CA9-74D9-3B60-B2470BFD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8465">
            <a:off x="5890373" y="2966606"/>
            <a:ext cx="320156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1"/>
          <p:cNvSpPr txBox="1">
            <a:spLocks noGrp="1"/>
          </p:cNvSpPr>
          <p:nvPr>
            <p:ph type="title"/>
          </p:nvPr>
        </p:nvSpPr>
        <p:spPr>
          <a:xfrm>
            <a:off x="3600325" y="3584930"/>
            <a:ext cx="49032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sp>
        <p:nvSpPr>
          <p:cNvPr id="1379" name="Google Shape;1379;p121"/>
          <p:cNvSpPr txBox="1">
            <a:spLocks noGrp="1"/>
          </p:cNvSpPr>
          <p:nvPr>
            <p:ph type="title" idx="2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0" dirty="0"/>
              <a:t>05</a:t>
            </a:r>
            <a:endParaRPr sz="2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E82D8-8C54-ABD6-8CE4-7CB4E83DCC88}"/>
              </a:ext>
            </a:extLst>
          </p:cNvPr>
          <p:cNvSpPr txBox="1"/>
          <p:nvPr/>
        </p:nvSpPr>
        <p:spPr>
          <a:xfrm>
            <a:off x="70742" y="529642"/>
            <a:ext cx="3529583" cy="2950359"/>
          </a:xfrm>
          <a:prstGeom prst="rect">
            <a:avLst/>
          </a:prstGeom>
          <a:solidFill>
            <a:schemeClr val="dk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BD" sz="1800" b="1">
                <a:solidFill>
                  <a:schemeClr val="bg1"/>
                </a:solidFill>
                <a:latin typeface="Georgia" panose="02040502050405020303" pitchFamily="18" charset="0"/>
              </a:rPr>
              <a:t>Life (Fate +Free Will)</a:t>
            </a:r>
          </a:p>
          <a:p>
            <a:pPr>
              <a:lnSpc>
                <a:spcPct val="150000"/>
              </a:lnSpc>
            </a:pPr>
            <a:endParaRPr lang="en-BD" sz="18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BD" sz="1800" b="1">
                <a:solidFill>
                  <a:schemeClr val="bg1"/>
                </a:solidFill>
                <a:latin typeface="Georgia" panose="02040502050405020303" pitchFamily="18" charset="0"/>
              </a:rPr>
              <a:t>Fight for Goals</a:t>
            </a:r>
          </a:p>
          <a:p>
            <a:pPr>
              <a:lnSpc>
                <a:spcPct val="150000"/>
              </a:lnSpc>
            </a:pPr>
            <a:endParaRPr lang="en-BD" sz="18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BD" sz="1800" b="1">
                <a:solidFill>
                  <a:schemeClr val="bg1"/>
                </a:solidFill>
                <a:latin typeface="Georgia" panose="02040502050405020303" pitchFamily="18" charset="0"/>
              </a:rPr>
              <a:t>Never Give Up</a:t>
            </a:r>
          </a:p>
          <a:p>
            <a:pPr>
              <a:lnSpc>
                <a:spcPct val="150000"/>
              </a:lnSpc>
            </a:pPr>
            <a:endParaRPr lang="en-BD" sz="18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BD" sz="1800" b="1">
                <a:solidFill>
                  <a:schemeClr val="bg1"/>
                </a:solidFill>
                <a:latin typeface="Georgia" panose="02040502050405020303" pitchFamily="18" charset="0"/>
              </a:rPr>
              <a:t>Final Message </a:t>
            </a:r>
          </a:p>
        </p:txBody>
      </p:sp>
    </p:spTree>
    <p:extLst>
      <p:ext uri="{BB962C8B-B14F-4D97-AF65-F5344CB8AC3E}">
        <p14:creationId xmlns:p14="http://schemas.microsoft.com/office/powerpoint/2010/main" val="53534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>
            <a:spLocks noGrp="1"/>
          </p:cNvSpPr>
          <p:nvPr>
            <p:ph type="title" idx="2"/>
          </p:nvPr>
        </p:nvSpPr>
        <p:spPr>
          <a:xfrm>
            <a:off x="3273552" y="0"/>
            <a:ext cx="2596896" cy="116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Lesson 1</a:t>
            </a:r>
            <a:endParaRPr sz="4000" dirty="0"/>
          </a:p>
        </p:txBody>
      </p:sp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1792224" y="2150593"/>
            <a:ext cx="5081892" cy="164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Life </a:t>
            </a:r>
            <a:r>
              <a:rPr lang="en-GB" b="0" dirty="0"/>
              <a:t>is shaped by a combination of choices and uncontrollable forces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0AA-0D6B-0716-3B29-0389822B8A49}"/>
              </a:ext>
            </a:extLst>
          </p:cNvPr>
          <p:cNvSpPr txBox="1"/>
          <p:nvPr/>
        </p:nvSpPr>
        <p:spPr>
          <a:xfrm>
            <a:off x="1792224" y="1162793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600" b="1">
                <a:solidFill>
                  <a:srgbClr val="FF7E00"/>
                </a:solidFill>
                <a:latin typeface="Georgia" panose="02040502050405020303" pitchFamily="18" charset="0"/>
              </a:rPr>
              <a:t>Life (Fate + Free Will)</a:t>
            </a:r>
          </a:p>
        </p:txBody>
      </p:sp>
    </p:spTree>
    <p:extLst>
      <p:ext uri="{BB962C8B-B14F-4D97-AF65-F5344CB8AC3E}">
        <p14:creationId xmlns:p14="http://schemas.microsoft.com/office/powerpoint/2010/main" val="68125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>
            <a:spLocks noGrp="1"/>
          </p:cNvSpPr>
          <p:nvPr>
            <p:ph type="title" idx="2"/>
          </p:nvPr>
        </p:nvSpPr>
        <p:spPr>
          <a:xfrm>
            <a:off x="3273552" y="0"/>
            <a:ext cx="2596896" cy="116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Lesson 2</a:t>
            </a:r>
            <a:endParaRPr sz="4000" dirty="0"/>
          </a:p>
        </p:txBody>
      </p:sp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1792224" y="2150593"/>
            <a:ext cx="5081892" cy="164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Santiago’s journey inspires persistence and dedication to aspirations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0AA-0D6B-0716-3B29-0389822B8A49}"/>
              </a:ext>
            </a:extLst>
          </p:cNvPr>
          <p:cNvSpPr txBox="1"/>
          <p:nvPr/>
        </p:nvSpPr>
        <p:spPr>
          <a:xfrm>
            <a:off x="1792224" y="1162793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600" b="1">
                <a:solidFill>
                  <a:srgbClr val="FF7E00"/>
                </a:solidFill>
                <a:latin typeface="Georgia" panose="02040502050405020303" pitchFamily="18" charset="0"/>
              </a:rPr>
              <a:t>Fight for Goals</a:t>
            </a:r>
          </a:p>
        </p:txBody>
      </p:sp>
    </p:spTree>
    <p:extLst>
      <p:ext uri="{BB962C8B-B14F-4D97-AF65-F5344CB8AC3E}">
        <p14:creationId xmlns:p14="http://schemas.microsoft.com/office/powerpoint/2010/main" val="104561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>
            <a:spLocks noGrp="1"/>
          </p:cNvSpPr>
          <p:nvPr>
            <p:ph type="title" idx="2"/>
          </p:nvPr>
        </p:nvSpPr>
        <p:spPr>
          <a:xfrm>
            <a:off x="3273552" y="0"/>
            <a:ext cx="2596896" cy="116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Lesson 3</a:t>
            </a:r>
            <a:endParaRPr sz="4000" dirty="0"/>
          </a:p>
        </p:txBody>
      </p:sp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1792223" y="2150593"/>
            <a:ext cx="5463341" cy="164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Resilience in the face of challenges defines the strength of the human spirit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0AA-0D6B-0716-3B29-0389822B8A49}"/>
              </a:ext>
            </a:extLst>
          </p:cNvPr>
          <p:cNvSpPr txBox="1"/>
          <p:nvPr/>
        </p:nvSpPr>
        <p:spPr>
          <a:xfrm>
            <a:off x="1792224" y="1162793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600" b="1">
                <a:solidFill>
                  <a:srgbClr val="FF7E00"/>
                </a:solidFill>
                <a:latin typeface="Georgia" panose="02040502050405020303" pitchFamily="18" charset="0"/>
              </a:rPr>
              <a:t>Never Give Up</a:t>
            </a:r>
          </a:p>
        </p:txBody>
      </p:sp>
    </p:spTree>
    <p:extLst>
      <p:ext uri="{BB962C8B-B14F-4D97-AF65-F5344CB8AC3E}">
        <p14:creationId xmlns:p14="http://schemas.microsoft.com/office/powerpoint/2010/main" val="3075380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>
            <a:spLocks noGrp="1"/>
          </p:cNvSpPr>
          <p:nvPr>
            <p:ph type="title" idx="2"/>
          </p:nvPr>
        </p:nvSpPr>
        <p:spPr>
          <a:xfrm>
            <a:off x="3273552" y="0"/>
            <a:ext cx="2596896" cy="116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Lesson 4</a:t>
            </a:r>
            <a:endParaRPr sz="4000" dirty="0"/>
          </a:p>
        </p:txBody>
      </p:sp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1792223" y="2150593"/>
            <a:ext cx="5463341" cy="164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Never giving up hope in the face of challenges defines the strength of the human spirit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0AA-0D6B-0716-3B29-0389822B8A49}"/>
              </a:ext>
            </a:extLst>
          </p:cNvPr>
          <p:cNvSpPr txBox="1"/>
          <p:nvPr/>
        </p:nvSpPr>
        <p:spPr>
          <a:xfrm>
            <a:off x="1792224" y="1162793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600" b="1" dirty="0">
                <a:solidFill>
                  <a:srgbClr val="FF7E00"/>
                </a:solidFill>
                <a:latin typeface="Georgia" panose="02040502050405020303" pitchFamily="18" charset="0"/>
              </a:rPr>
              <a:t>Never Give </a:t>
            </a:r>
            <a:r>
              <a:rPr lang="en-US" sz="3600" b="1" dirty="0">
                <a:solidFill>
                  <a:srgbClr val="FF7E00"/>
                </a:solidFill>
                <a:latin typeface="Georgia" panose="02040502050405020303" pitchFamily="18" charset="0"/>
              </a:rPr>
              <a:t>Hope</a:t>
            </a:r>
            <a:endParaRPr lang="en-BD" sz="3600" b="1" dirty="0">
              <a:solidFill>
                <a:srgbClr val="FF7E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4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>
            <a:spLocks noGrp="1"/>
          </p:cNvSpPr>
          <p:nvPr>
            <p:ph type="title" idx="2"/>
          </p:nvPr>
        </p:nvSpPr>
        <p:spPr>
          <a:xfrm>
            <a:off x="3273552" y="0"/>
            <a:ext cx="2596896" cy="116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Lesson 5</a:t>
            </a:r>
            <a:endParaRPr sz="4000" dirty="0"/>
          </a:p>
        </p:txBody>
      </p:sp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1792224" y="1594002"/>
            <a:ext cx="5930480" cy="164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Santiago’s story serves as a reminder to embrace both free will and fate, fight for what we believe in, and persevere through life’s adversities.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70AA-0D6B-0716-3B29-0389822B8A49}"/>
              </a:ext>
            </a:extLst>
          </p:cNvPr>
          <p:cNvSpPr txBox="1"/>
          <p:nvPr/>
        </p:nvSpPr>
        <p:spPr>
          <a:xfrm>
            <a:off x="1792224" y="839627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600" b="1">
                <a:solidFill>
                  <a:srgbClr val="FF7E00"/>
                </a:solidFill>
                <a:latin typeface="Georgia" panose="02040502050405020303" pitchFamily="18" charset="0"/>
              </a:rPr>
              <a:t>Final Message</a:t>
            </a:r>
          </a:p>
        </p:txBody>
      </p:sp>
    </p:spTree>
    <p:extLst>
      <p:ext uri="{BB962C8B-B14F-4D97-AF65-F5344CB8AC3E}">
        <p14:creationId xmlns:p14="http://schemas.microsoft.com/office/powerpoint/2010/main" val="180807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356850"/>
            <a:ext cx="4045200" cy="63981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Fate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l="11031" r="11031"/>
          <a:stretch/>
        </p:blipFill>
        <p:spPr>
          <a:xfrm>
            <a:off x="5811827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C9B24-0726-62C6-D52C-15DEC282364A}"/>
              </a:ext>
            </a:extLst>
          </p:cNvPr>
          <p:cNvSpPr txBox="1"/>
          <p:nvPr/>
        </p:nvSpPr>
        <p:spPr>
          <a:xfrm>
            <a:off x="1136475" y="2171604"/>
            <a:ext cx="4045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EED0"/>
                </a:solidFill>
                <a:latin typeface="Georgia" panose="02040502050405020303" pitchFamily="18" charset="0"/>
              </a:rPr>
              <a:t>The idea that events in our lives are predetermined and out of our control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5945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>
            <a:spLocks noGrp="1"/>
          </p:cNvSpPr>
          <p:nvPr>
            <p:ph type="title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99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1136475" y="1356850"/>
            <a:ext cx="4045200" cy="63981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Free Will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/>
          <a:srcRect t="573" b="573"/>
          <a:stretch/>
        </p:blipFill>
        <p:spPr>
          <a:xfrm>
            <a:off x="5811825" y="1229750"/>
            <a:ext cx="3332173" cy="2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C9B24-0726-62C6-D52C-15DEC282364A}"/>
              </a:ext>
            </a:extLst>
          </p:cNvPr>
          <p:cNvSpPr txBox="1"/>
          <p:nvPr/>
        </p:nvSpPr>
        <p:spPr>
          <a:xfrm>
            <a:off x="1190590" y="1996666"/>
            <a:ext cx="39369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9C6CE"/>
                </a:solidFill>
                <a:latin typeface="Georgia" panose="02040502050405020303" pitchFamily="18" charset="0"/>
              </a:rPr>
              <a:t>The ability to say yes when yes is needed, to say no when no is needed and sometimes to keep quiet when nothing is needed.</a:t>
            </a:r>
            <a:endParaRPr lang="en-US" sz="2400" dirty="0">
              <a:solidFill>
                <a:srgbClr val="09C6CE"/>
              </a:solidFill>
            </a:endParaRPr>
          </a:p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1801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758025" y="1274400"/>
            <a:ext cx="3106500" cy="2594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73"/>
          <p:cNvSpPr/>
          <p:nvPr/>
        </p:nvSpPr>
        <p:spPr>
          <a:xfrm>
            <a:off x="5279475" y="1274400"/>
            <a:ext cx="3106500" cy="2594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73"/>
          <p:cNvSpPr txBox="1">
            <a:spLocks noGrp="1"/>
          </p:cNvSpPr>
          <p:nvPr>
            <p:ph type="subTitle" idx="3"/>
          </p:nvPr>
        </p:nvSpPr>
        <p:spPr>
          <a:xfrm>
            <a:off x="5399486" y="2305677"/>
            <a:ext cx="2860769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Losing the Marlin in shark attacks</a:t>
            </a:r>
            <a:endParaRPr sz="2400" dirty="0"/>
          </a:p>
        </p:txBody>
      </p:sp>
      <p:sp>
        <p:nvSpPr>
          <p:cNvPr id="525" name="Google Shape;525;p73"/>
          <p:cNvSpPr txBox="1">
            <a:spLocks noGrp="1"/>
          </p:cNvSpPr>
          <p:nvPr>
            <p:ph type="title"/>
          </p:nvPr>
        </p:nvSpPr>
        <p:spPr>
          <a:xfrm>
            <a:off x="1252725" y="1365916"/>
            <a:ext cx="2117100" cy="490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Free Will</a:t>
            </a:r>
            <a:endParaRPr sz="2800" dirty="0"/>
          </a:p>
        </p:txBody>
      </p:sp>
      <p:sp>
        <p:nvSpPr>
          <p:cNvPr id="526" name="Google Shape;526;p73"/>
          <p:cNvSpPr txBox="1">
            <a:spLocks noGrp="1"/>
          </p:cNvSpPr>
          <p:nvPr>
            <p:ph type="subTitle" idx="1"/>
          </p:nvPr>
        </p:nvSpPr>
        <p:spPr>
          <a:xfrm>
            <a:off x="822176" y="2083640"/>
            <a:ext cx="3173383" cy="1741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Capturing the marlin against all odds through strong willpower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C6C13-52F7-4682-F0FC-4286BA34F91E}"/>
              </a:ext>
            </a:extLst>
          </p:cNvPr>
          <p:cNvSpPr txBox="1"/>
          <p:nvPr/>
        </p:nvSpPr>
        <p:spPr>
          <a:xfrm>
            <a:off x="530669" y="127000"/>
            <a:ext cx="8082662" cy="584775"/>
          </a:xfrm>
          <a:prstGeom prst="rect">
            <a:avLst/>
          </a:prstGeom>
          <a:solidFill>
            <a:schemeClr val="dk1"/>
          </a:solidFill>
        </p:spPr>
        <p:txBody>
          <a:bodyPr wrap="none" rtlCol="0">
            <a:spAutoFit/>
          </a:bodyPr>
          <a:lstStyle/>
          <a:p>
            <a:r>
              <a:rPr lang="en-BD" sz="3200" b="1">
                <a:solidFill>
                  <a:schemeClr val="bg1"/>
                </a:solidFill>
              </a:rPr>
              <a:t>Impact of Fate and Free Will on Santiago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35C0F-B7E6-A5A6-090C-F7C30CAE2B8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774175" y="1274400"/>
            <a:ext cx="2117100" cy="490802"/>
          </a:xfrm>
        </p:spPr>
        <p:txBody>
          <a:bodyPr/>
          <a:lstStyle/>
          <a:p>
            <a:r>
              <a:rPr lang="en-BD" sz="2800"/>
              <a:t>Fate</a:t>
            </a:r>
          </a:p>
        </p:txBody>
      </p:sp>
    </p:spTree>
    <p:extLst>
      <p:ext uri="{BB962C8B-B14F-4D97-AF65-F5344CB8AC3E}">
        <p14:creationId xmlns:p14="http://schemas.microsoft.com/office/powerpoint/2010/main" val="370184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3"/>
          <p:cNvSpPr txBox="1">
            <a:spLocks noGrp="1"/>
          </p:cNvSpPr>
          <p:nvPr>
            <p:ph type="title" idx="2"/>
          </p:nvPr>
        </p:nvSpPr>
        <p:spPr>
          <a:xfrm>
            <a:off x="628525" y="-196675"/>
            <a:ext cx="51012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C8F9B-B10F-5629-6221-D6111505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25" y="3844206"/>
            <a:ext cx="5101200" cy="704400"/>
          </a:xfrm>
        </p:spPr>
        <p:txBody>
          <a:bodyPr/>
          <a:lstStyle/>
          <a:p>
            <a:r>
              <a:rPr lang="en-BD" sz="4400"/>
              <a:t>FREE WILL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E9880-AD6D-369C-EF13-82E47BFB2257}"/>
              </a:ext>
            </a:extLst>
          </p:cNvPr>
          <p:cNvSpPr txBox="1"/>
          <p:nvPr/>
        </p:nvSpPr>
        <p:spPr>
          <a:xfrm>
            <a:off x="6044184" y="272664"/>
            <a:ext cx="3099816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Santiago’s Journey: A testament to Free Will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Confronting Natural Adversities with Free Will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Acceptance vs Resistance</a:t>
            </a:r>
          </a:p>
          <a:p>
            <a:endParaRPr lang="en-BD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BD" sz="1800" dirty="0">
                <a:solidFill>
                  <a:schemeClr val="bg1"/>
                </a:solidFill>
                <a:latin typeface="Georgia" panose="02040502050405020303" pitchFamily="18" charset="0"/>
              </a:rPr>
              <a:t>Santiago’s Free Will and Philosophic Theory</a:t>
            </a:r>
          </a:p>
        </p:txBody>
      </p:sp>
    </p:spTree>
    <p:extLst>
      <p:ext uri="{BB962C8B-B14F-4D97-AF65-F5344CB8AC3E}">
        <p14:creationId xmlns:p14="http://schemas.microsoft.com/office/powerpoint/2010/main" val="355644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988" y="610484"/>
            <a:ext cx="7050024" cy="43918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2700" dirty="0">
                <a:solidFill>
                  <a:srgbClr val="09C6CE"/>
                </a:solidFill>
                <a:latin typeface="Times New Roman"/>
                <a:ea typeface="Calibri"/>
                <a:cs typeface="Calibri"/>
              </a:rPr>
              <a:t>Santiago's Journey: A Testament to Free Will</a:t>
            </a:r>
            <a:endParaRPr lang="en-US" sz="2700" dirty="0">
              <a:solidFill>
                <a:srgbClr val="09C6C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04575"/>
            <a:ext cx="6858000" cy="25470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algn="l"/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Georgia" panose="02040502050405020303" pitchFamily="18" charset="0"/>
              </a:rPr>
              <a:t>  Sources Of Santiago's inspiration:</a:t>
            </a:r>
          </a:p>
          <a:p>
            <a:pPr algn="l"/>
            <a:endParaRPr lang="en-US" b="1" dirty="0"/>
          </a:p>
          <a:p>
            <a:pPr marL="257175" indent="-257175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b="1" dirty="0">
                <a:solidFill>
                  <a:srgbClr val="92EE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Sense of Pride</a:t>
            </a:r>
          </a:p>
          <a:p>
            <a:pPr marL="257175" indent="-257175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b="1" dirty="0">
                <a:solidFill>
                  <a:srgbClr val="09C6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The Challenge of Marlin</a:t>
            </a:r>
          </a:p>
          <a:p>
            <a:pPr marL="257175" indent="-257175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b="1" dirty="0">
                <a:solidFill>
                  <a:srgbClr val="92EE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Indomitable Spirit</a:t>
            </a:r>
          </a:p>
          <a:p>
            <a:pPr marL="257175" indent="-257175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b="1" dirty="0">
                <a:solidFill>
                  <a:srgbClr val="09C6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Desire to Reclaim Past Glory</a:t>
            </a:r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dirty="0"/>
          </a:p>
          <a:p>
            <a:pPr marL="257175" indent="-257175">
              <a:buFont typeface="Wingdings" panose="020B0604020202020204" pitchFamily="34" charset="0"/>
              <a:buChar char="Ø"/>
            </a:pPr>
            <a:endParaRPr lang="en-US" dirty="0"/>
          </a:p>
        </p:txBody>
      </p:sp>
      <p:pic>
        <p:nvPicPr>
          <p:cNvPr id="4" name="Picture 3" descr="The Old Man And The Sea podcast - 22/03/2022 | Deezer">
            <a:extLst>
              <a:ext uri="{FF2B5EF4-FFF2-40B4-BE49-F238E27FC236}">
                <a16:creationId xmlns:a16="http://schemas.microsoft.com/office/drawing/2014/main" id="{EF56B417-CD6F-F9F9-10AD-A000526C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33" y="1563902"/>
            <a:ext cx="3305433" cy="34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2"/>
            </a:gs>
            <a:gs pos="48000">
              <a:srgbClr val="92EED0"/>
            </a:gs>
            <a:gs pos="10000">
              <a:srgbClr val="09C6CE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EE8B-2832-DF65-4F91-F09AC4A4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34897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1.Confronting natural adversities with free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B345-2301-B81B-5CFC-4C30B33C5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977121"/>
            <a:ext cx="7719822" cy="3489723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342900" lvl="1" algn="r">
              <a:lnSpc>
                <a:spcPct val="150000"/>
              </a:lnSpc>
              <a:buNone/>
            </a:pPr>
            <a:r>
              <a:rPr lang="en-US" sz="2100" dirty="0"/>
              <a:t>      </a:t>
            </a:r>
            <a:r>
              <a:rPr lang="en-US" sz="1800" b="1" dirty="0"/>
              <a:t>Free will allows individuals to choose how to react to adversities.  While we cannot control natural disasters or illness, we can decide how we face these events.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2.Acceptance versus resistance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sz="2000" dirty="0"/>
              <a:t>    </a:t>
            </a:r>
            <a:r>
              <a:rPr lang="en-US" sz="1800" b="1" dirty="0"/>
              <a:t>Sometimes, free will is demonstrated in the decision to                                 accept rather than resist. The ability to choose to accept hardship, like suffering, is another form of freewill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3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5169-C0F7-C244-5CBB-D36F3EE0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8368"/>
            <a:ext cx="7424928" cy="1627632"/>
          </a:xfrm>
        </p:spPr>
        <p:txBody>
          <a:bodyPr anchor="b">
            <a:normAutofit/>
          </a:bodyPr>
          <a:lstStyle/>
          <a:p>
            <a:r>
              <a:rPr lang="en-US" sz="2400" dirty="0"/>
              <a:t>Santiago's freewill and philosophical theory</a:t>
            </a:r>
          </a:p>
          <a:p>
            <a:endParaRPr lang="en-US" sz="25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863CF-203E-3380-00D4-D8B9C0E80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26" y="1292733"/>
            <a:ext cx="2891790" cy="2558034"/>
          </a:xfrm>
        </p:spPr>
        <p:txBody>
          <a:bodyPr spcFirstLastPara="1" vert="horz" wrap="square" lIns="68580" tIns="34290" rIns="68580" bIns="34290" rtlCol="0" anchor="t" anchorCtr="0">
            <a:normAutofit lnSpcReduction="10000"/>
          </a:bodyPr>
          <a:lstStyle/>
          <a:p>
            <a:pPr marL="139700" indent="0">
              <a:buNone/>
            </a:pPr>
            <a:r>
              <a:rPr lang="en-US" sz="2800" b="1" dirty="0">
                <a:solidFill>
                  <a:srgbClr val="FF7E00"/>
                </a:solidFill>
              </a:rPr>
              <a:t>Stoicism</a:t>
            </a:r>
          </a:p>
          <a:p>
            <a:pPr marL="139700" indent="0">
              <a:buNone/>
            </a:pPr>
            <a:endParaRPr lang="en-US" sz="1600" b="1" dirty="0">
              <a:solidFill>
                <a:srgbClr val="FF7E00"/>
              </a:solidFill>
            </a:endParaRPr>
          </a:p>
          <a:p>
            <a:pPr marL="0" indent="0">
              <a:buNone/>
            </a:pPr>
            <a:r>
              <a:rPr lang="en-US" sz="2000" dirty="0"/>
              <a:t>It emphasizes accepting things that cannot be controlled and focusing on how one responds to them.</a:t>
            </a:r>
          </a:p>
          <a:p>
            <a:endParaRPr lang="en-US" sz="1650" dirty="0"/>
          </a:p>
        </p:txBody>
      </p:sp>
      <p:pic>
        <p:nvPicPr>
          <p:cNvPr id="5" name="Content Placeholder 9" descr="The Stoic Mindset: How to Use Ancient Lessons to Face Life's Challenges">
            <a:extLst>
              <a:ext uri="{FF2B5EF4-FFF2-40B4-BE49-F238E27FC236}">
                <a16:creationId xmlns:a16="http://schemas.microsoft.com/office/drawing/2014/main" id="{E23811A4-9219-E1C5-E693-3E26BC7B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630079"/>
            <a:ext cx="5177790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4661"/>
      </p:ext>
    </p:extLst>
  </p:cSld>
  <p:clrMapOvr>
    <a:masterClrMapping/>
  </p:clrMapOvr>
</p:sld>
</file>

<file path=ppt/theme/theme1.xml><?xml version="1.0" encoding="utf-8"?>
<a:theme xmlns:a="http://schemas.openxmlformats.org/drawingml/2006/main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788</Words>
  <Application>Microsoft Office PowerPoint</Application>
  <PresentationFormat>On-screen Show (16:9)</PresentationFormat>
  <Paragraphs>146</Paragraphs>
  <Slides>30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Metamorphosis Business Plan XL by Slidesgo</vt:lpstr>
      <vt:lpstr>FATE  versus FREE WILL</vt:lpstr>
      <vt:lpstr>01</vt:lpstr>
      <vt:lpstr>Fate</vt:lpstr>
      <vt:lpstr>Free Will</vt:lpstr>
      <vt:lpstr>Free Will</vt:lpstr>
      <vt:lpstr>02</vt:lpstr>
      <vt:lpstr>Santiago's Journey: A Testament to Free Will</vt:lpstr>
      <vt:lpstr>1.Confronting natural adversities with free will</vt:lpstr>
      <vt:lpstr>Santiago's freewill and philosophical theory </vt:lpstr>
      <vt:lpstr>03</vt:lpstr>
      <vt:lpstr>Fate</vt:lpstr>
      <vt:lpstr>Santiago’s Relationship with Luck</vt:lpstr>
      <vt:lpstr>Santiago’s Relationship with Luck</vt:lpstr>
      <vt:lpstr>The Sea</vt:lpstr>
      <vt:lpstr>The Marlin</vt:lpstr>
      <vt:lpstr>The Sharks</vt:lpstr>
      <vt:lpstr>Santiago’s Response to Fate</vt:lpstr>
      <vt:lpstr>Interconnections</vt:lpstr>
      <vt:lpstr>Free Will</vt:lpstr>
      <vt:lpstr>Plan</vt:lpstr>
      <vt:lpstr>Free will is pre-determined</vt:lpstr>
      <vt:lpstr>Limitations of Free Agents</vt:lpstr>
      <vt:lpstr>&gt; Initial victory of skill, patience and  technique  &gt; Santiago knows his capabilities  &gt; Fate as a teacher  &gt; Room for hope for the future</vt:lpstr>
      <vt:lpstr>Conclusion</vt:lpstr>
      <vt:lpstr>Lesson 1</vt:lpstr>
      <vt:lpstr>Lesson 2</vt:lpstr>
      <vt:lpstr>Lesson 3</vt:lpstr>
      <vt:lpstr>Lesson 4</vt:lpstr>
      <vt:lpstr>Lesson 5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FATE  versus FREE WILL</dc:title>
  <cp:lastModifiedBy>isfakali8@gmail.com</cp:lastModifiedBy>
  <cp:revision>6</cp:revision>
  <dcterms:modified xsi:type="dcterms:W3CDTF">2024-12-13T19:46:18Z</dcterms:modified>
</cp:coreProperties>
</file>